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4"/>
  </p:notesMasterIdLst>
  <p:handoutMasterIdLst>
    <p:handoutMasterId r:id="rId35"/>
  </p:handoutMasterIdLst>
  <p:sldIdLst>
    <p:sldId id="1779" r:id="rId8"/>
    <p:sldId id="1836" r:id="rId9"/>
    <p:sldId id="1800" r:id="rId10"/>
    <p:sldId id="1961" r:id="rId11"/>
    <p:sldId id="1966" r:id="rId12"/>
    <p:sldId id="1956" r:id="rId13"/>
    <p:sldId id="1960" r:id="rId14"/>
    <p:sldId id="1962" r:id="rId15"/>
    <p:sldId id="1941" r:id="rId16"/>
    <p:sldId id="1964" r:id="rId17"/>
    <p:sldId id="1963" r:id="rId18"/>
    <p:sldId id="1965" r:id="rId19"/>
    <p:sldId id="1957" r:id="rId20"/>
    <p:sldId id="1947" r:id="rId21"/>
    <p:sldId id="1958" r:id="rId22"/>
    <p:sldId id="1948" r:id="rId23"/>
    <p:sldId id="1949" r:id="rId24"/>
    <p:sldId id="1950" r:id="rId25"/>
    <p:sldId id="1951" r:id="rId26"/>
    <p:sldId id="1952" r:id="rId27"/>
    <p:sldId id="1953" r:id="rId28"/>
    <p:sldId id="1954" r:id="rId29"/>
    <p:sldId id="1955" r:id="rId30"/>
    <p:sldId id="1959" r:id="rId31"/>
    <p:sldId id="1838"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1032"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NVSwitch</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3AE30C-E23A-4149-BC31-279B7D982833}"/>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BB21EBB6-B2A4-954E-B8CA-968F67214080}"/>
              </a:ext>
            </a:extLst>
          </p:cNvPr>
          <p:cNvSpPr>
            <a:spLocks noGrp="1"/>
          </p:cNvSpPr>
          <p:nvPr>
            <p:ph sz="half" idx="1"/>
          </p:nvPr>
        </p:nvSpPr>
        <p:spPr>
          <a:xfrm>
            <a:off x="623636" y="1412776"/>
            <a:ext cx="3386513" cy="4608512"/>
          </a:xfrm>
        </p:spPr>
        <p:txBody>
          <a:bodyPr anchor="ctr"/>
          <a:lstStyle/>
          <a:p>
            <a:r>
              <a:rPr lang="zh-CN" altLang="en-US" dirty="0"/>
              <a:t>通过 </a:t>
            </a:r>
            <a:r>
              <a:rPr lang="en-US" altLang="zh-CN" dirty="0"/>
              <a:t>NVSwitch</a:t>
            </a:r>
            <a:r>
              <a:rPr lang="zh-CN" altLang="en-US" dirty="0"/>
              <a:t> 提供的</a:t>
            </a:r>
            <a:r>
              <a:rPr lang="en-US" altLang="zh-CN" dirty="0"/>
              <a:t>18</a:t>
            </a:r>
            <a:r>
              <a:rPr lang="zh-CN" altLang="en-US" dirty="0"/>
              <a:t>路接口，</a:t>
            </a:r>
            <a:r>
              <a:rPr lang="en-US" altLang="zh-CN" dirty="0"/>
              <a:t> NVSwitch</a:t>
            </a:r>
            <a:r>
              <a:rPr lang="zh-CN" altLang="en-US" dirty="0"/>
              <a:t> 能够让 </a:t>
            </a:r>
            <a:r>
              <a:rPr lang="en-US" altLang="zh-CN" dirty="0" err="1"/>
              <a:t>nvidia</a:t>
            </a:r>
            <a:r>
              <a:rPr lang="zh-CN" altLang="en-US" dirty="0"/>
              <a:t>设计出完全无阻塞的全互联</a:t>
            </a:r>
            <a:r>
              <a:rPr lang="en-US" altLang="zh-CN" dirty="0"/>
              <a:t>16</a:t>
            </a:r>
            <a:r>
              <a:rPr lang="zh-CN" altLang="en-US" dirty="0"/>
              <a:t>路</a:t>
            </a:r>
            <a:r>
              <a:rPr lang="en-US" altLang="zh-CN" dirty="0"/>
              <a:t>GPU</a:t>
            </a:r>
            <a:r>
              <a:rPr lang="zh-CN" altLang="en-US" dirty="0"/>
              <a:t>系统。</a:t>
            </a:r>
            <a:endParaRPr lang="en-US" altLang="zh-CN" dirty="0"/>
          </a:p>
          <a:p>
            <a:endParaRPr lang="en-US" altLang="zh-CN" dirty="0"/>
          </a:p>
          <a:p>
            <a:r>
              <a:rPr lang="zh-CN" altLang="en-US" dirty="0"/>
              <a:t>每块</a:t>
            </a:r>
            <a:r>
              <a:rPr lang="en-US" altLang="zh-CN" dirty="0"/>
              <a:t>v100</a:t>
            </a:r>
            <a:r>
              <a:rPr lang="zh-CN" altLang="en-US" dirty="0"/>
              <a:t>中的</a:t>
            </a:r>
            <a:r>
              <a:rPr lang="en-US" altLang="zh-CN" dirty="0"/>
              <a:t>6</a:t>
            </a:r>
            <a:r>
              <a:rPr lang="zh-CN" altLang="en-US" dirty="0"/>
              <a:t>路 </a:t>
            </a:r>
            <a:r>
              <a:rPr lang="en-US" altLang="zh-CN" dirty="0"/>
              <a:t>NVLink</a:t>
            </a:r>
            <a:r>
              <a:rPr lang="zh-CN" altLang="en-US" dirty="0"/>
              <a:t> 将分别连接到</a:t>
            </a:r>
            <a:r>
              <a:rPr lang="en-US" altLang="zh-CN" dirty="0"/>
              <a:t>6</a:t>
            </a:r>
            <a:r>
              <a:rPr lang="zh-CN" altLang="en-US" dirty="0"/>
              <a:t>块 </a:t>
            </a:r>
            <a:r>
              <a:rPr lang="en-US" altLang="zh-CN" dirty="0"/>
              <a:t>NVSwitch</a:t>
            </a:r>
            <a:r>
              <a:rPr lang="zh-CN" altLang="en-US" dirty="0"/>
              <a:t> 上面。这样</a:t>
            </a:r>
            <a:r>
              <a:rPr lang="en-US" altLang="zh-CN" dirty="0"/>
              <a:t>8</a:t>
            </a:r>
            <a:r>
              <a:rPr lang="zh-CN" altLang="en-US" dirty="0"/>
              <a:t>块</a:t>
            </a:r>
            <a:r>
              <a:rPr lang="en-US" altLang="zh-CN" dirty="0"/>
              <a:t>v100</a:t>
            </a:r>
            <a:r>
              <a:rPr lang="zh-CN" altLang="en-US" dirty="0"/>
              <a:t>与</a:t>
            </a:r>
            <a:r>
              <a:rPr lang="en-US" altLang="zh-CN" dirty="0"/>
              <a:t>6</a:t>
            </a:r>
            <a:r>
              <a:rPr lang="zh-CN" altLang="en-US" dirty="0"/>
              <a:t>块 </a:t>
            </a:r>
            <a:r>
              <a:rPr lang="en-US" altLang="zh-CN" dirty="0"/>
              <a:t>NVSwitch</a:t>
            </a:r>
            <a:r>
              <a:rPr lang="zh-CN" altLang="en-US" dirty="0"/>
              <a:t> 完全连接，构成一个基板。</a:t>
            </a:r>
          </a:p>
        </p:txBody>
      </p:sp>
      <p:pic>
        <p:nvPicPr>
          <p:cNvPr id="7" name="图片 6">
            <a:extLst>
              <a:ext uri="{FF2B5EF4-FFF2-40B4-BE49-F238E27FC236}">
                <a16:creationId xmlns:a16="http://schemas.microsoft.com/office/drawing/2014/main" id="{BDDE7A80-1B9C-7F44-AE99-123109B4F109}"/>
              </a:ext>
            </a:extLst>
          </p:cNvPr>
          <p:cNvPicPr>
            <a:picLocks noChangeAspect="1"/>
          </p:cNvPicPr>
          <p:nvPr/>
        </p:nvPicPr>
        <p:blipFill>
          <a:blip r:embed="rId2"/>
          <a:stretch>
            <a:fillRect/>
          </a:stretch>
        </p:blipFill>
        <p:spPr>
          <a:xfrm>
            <a:off x="5090269" y="1577288"/>
            <a:ext cx="6444402" cy="4732032"/>
          </a:xfrm>
          <a:prstGeom prst="rect">
            <a:avLst/>
          </a:prstGeom>
        </p:spPr>
      </p:pic>
    </p:spTree>
    <p:extLst>
      <p:ext uri="{BB962C8B-B14F-4D97-AF65-F5344CB8AC3E}">
        <p14:creationId xmlns:p14="http://schemas.microsoft.com/office/powerpoint/2010/main" val="400069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BC7561-2325-224E-8FFC-1ECF60E00CFF}"/>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700B5AB8-2C41-1E4F-B37F-B74D10265DDA}"/>
              </a:ext>
            </a:extLst>
          </p:cNvPr>
          <p:cNvSpPr>
            <a:spLocks noGrp="1"/>
          </p:cNvSpPr>
          <p:nvPr>
            <p:ph sz="half" idx="1"/>
          </p:nvPr>
        </p:nvSpPr>
        <p:spPr>
          <a:xfrm>
            <a:off x="623635" y="1412776"/>
            <a:ext cx="10963473" cy="1080120"/>
          </a:xfrm>
        </p:spPr>
        <p:txBody>
          <a:bodyPr/>
          <a:lstStyle/>
          <a:p>
            <a:r>
              <a:rPr lang="en-US" altLang="zh-CN" dirty="0"/>
              <a:t>NVSwitch</a:t>
            </a:r>
            <a:r>
              <a:rPr lang="zh-CN" altLang="en-US" dirty="0"/>
              <a:t> 封装在</a:t>
            </a:r>
            <a:r>
              <a:rPr lang="en-US" altLang="zh-CN" dirty="0"/>
              <a:t>1940</a:t>
            </a:r>
            <a:r>
              <a:rPr lang="zh-CN" altLang="en-US" dirty="0"/>
              <a:t> 个 </a:t>
            </a:r>
            <a:r>
              <a:rPr lang="en-US" altLang="zh-CN" dirty="0"/>
              <a:t>pin</a:t>
            </a:r>
            <a:r>
              <a:rPr lang="zh-CN" altLang="en-US" dirty="0"/>
              <a:t> 大小为 </a:t>
            </a:r>
            <a:r>
              <a:rPr lang="en-US" altLang="zh-CN" dirty="0"/>
              <a:t>4cm2</a:t>
            </a:r>
            <a:r>
              <a:rPr lang="zh-CN" altLang="en-US" dirty="0"/>
              <a:t> 的 </a:t>
            </a:r>
            <a:r>
              <a:rPr lang="en-US" altLang="zh-CN" dirty="0"/>
              <a:t>BGA</a:t>
            </a:r>
            <a:r>
              <a:rPr lang="zh-CN" altLang="en-US" dirty="0"/>
              <a:t>芯片中，其中 </a:t>
            </a:r>
            <a:r>
              <a:rPr lang="en-US" altLang="zh-CN" dirty="0"/>
              <a:t>576</a:t>
            </a:r>
            <a:r>
              <a:rPr lang="zh-CN" altLang="en-US" dirty="0"/>
              <a:t> 个针脚专门服务于 </a:t>
            </a:r>
            <a:r>
              <a:rPr lang="en-US" altLang="zh-CN" dirty="0"/>
              <a:t>18</a:t>
            </a:r>
            <a:r>
              <a:rPr lang="zh-CN" altLang="en-US" dirty="0"/>
              <a:t> 路的 </a:t>
            </a:r>
            <a:r>
              <a:rPr lang="en-US" altLang="zh-CN" dirty="0"/>
              <a:t>NVLink</a:t>
            </a:r>
            <a:r>
              <a:rPr lang="zh-CN" altLang="en-US" dirty="0"/>
              <a:t>，剩下的针脚用于电源和 </a:t>
            </a:r>
            <a:r>
              <a:rPr lang="en-US" altLang="zh-CN" dirty="0"/>
              <a:t>I/O</a:t>
            </a:r>
            <a:r>
              <a:rPr lang="zh-CN" altLang="en-US" dirty="0"/>
              <a:t> 接口，如管理端口</a:t>
            </a:r>
            <a:r>
              <a:rPr lang="en-US" altLang="zh-CN" dirty="0"/>
              <a:t>x4 </a:t>
            </a:r>
            <a:r>
              <a:rPr lang="en-US" altLang="zh-CN" dirty="0" err="1"/>
              <a:t>pcie</a:t>
            </a:r>
            <a:r>
              <a:rPr lang="zh-CN" altLang="en-US" dirty="0"/>
              <a:t>、</a:t>
            </a:r>
            <a:r>
              <a:rPr lang="en-US" altLang="zh-CN" dirty="0"/>
              <a:t>I2c</a:t>
            </a:r>
            <a:r>
              <a:rPr lang="zh-CN" altLang="en-US" dirty="0"/>
              <a:t>、</a:t>
            </a:r>
            <a:r>
              <a:rPr lang="en-US" altLang="zh-CN" dirty="0"/>
              <a:t>GPIO</a:t>
            </a:r>
            <a:r>
              <a:rPr lang="zh-CN" altLang="en-US" dirty="0"/>
              <a:t>等。</a:t>
            </a:r>
            <a:br>
              <a:rPr lang="zh-CN" altLang="en-US" dirty="0"/>
            </a:br>
            <a:endParaRPr lang="zh-CN" altLang="en-US" dirty="0"/>
          </a:p>
        </p:txBody>
      </p:sp>
      <p:pic>
        <p:nvPicPr>
          <p:cNvPr id="8" name="图片 7">
            <a:extLst>
              <a:ext uri="{FF2B5EF4-FFF2-40B4-BE49-F238E27FC236}">
                <a16:creationId xmlns:a16="http://schemas.microsoft.com/office/drawing/2014/main" id="{6949FF64-1445-D445-A016-3E3651B569E7}"/>
              </a:ext>
            </a:extLst>
          </p:cNvPr>
          <p:cNvPicPr>
            <a:picLocks noChangeAspect="1"/>
          </p:cNvPicPr>
          <p:nvPr/>
        </p:nvPicPr>
        <p:blipFill>
          <a:blip r:embed="rId2"/>
          <a:stretch>
            <a:fillRect/>
          </a:stretch>
        </p:blipFill>
        <p:spPr>
          <a:xfrm>
            <a:off x="559612" y="3194051"/>
            <a:ext cx="11077538" cy="2342108"/>
          </a:xfrm>
          <a:prstGeom prst="rect">
            <a:avLst/>
          </a:prstGeom>
        </p:spPr>
      </p:pic>
    </p:spTree>
    <p:extLst>
      <p:ext uri="{BB962C8B-B14F-4D97-AF65-F5344CB8AC3E}">
        <p14:creationId xmlns:p14="http://schemas.microsoft.com/office/powerpoint/2010/main" val="361945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E3906-60C5-FB46-996A-6649B2B8679F}"/>
              </a:ext>
            </a:extLst>
          </p:cNvPr>
          <p:cNvSpPr>
            <a:spLocks noGrp="1"/>
          </p:cNvSpPr>
          <p:nvPr>
            <p:ph type="title"/>
          </p:nvPr>
        </p:nvSpPr>
        <p:spPr/>
        <p:txBody>
          <a:bodyPr/>
          <a:lstStyle/>
          <a:p>
            <a:r>
              <a:rPr lang="en-US" altLang="zh-CN" dirty="0"/>
              <a:t>NVLink2</a:t>
            </a:r>
            <a:r>
              <a:rPr lang="zh-CN" altLang="en-US" dirty="0"/>
              <a:t> </a:t>
            </a:r>
            <a:r>
              <a:rPr lang="en-US" altLang="zh-CN" dirty="0"/>
              <a:t>NVSwitch</a:t>
            </a:r>
            <a:r>
              <a:rPr lang="zh-CN" altLang="en-US" dirty="0"/>
              <a:t> 特点</a:t>
            </a:r>
            <a:endParaRPr kumimoji="1" lang="zh-CN" altLang="en-US" dirty="0"/>
          </a:p>
        </p:txBody>
      </p:sp>
      <p:graphicFrame>
        <p:nvGraphicFramePr>
          <p:cNvPr id="5" name="内容占位符 5">
            <a:extLst>
              <a:ext uri="{FF2B5EF4-FFF2-40B4-BE49-F238E27FC236}">
                <a16:creationId xmlns:a16="http://schemas.microsoft.com/office/drawing/2014/main" id="{73D2B717-418B-B04A-AC85-75A2D1C10926}"/>
              </a:ext>
            </a:extLst>
          </p:cNvPr>
          <p:cNvGraphicFramePr>
            <a:graphicFrameLocks noGrp="1"/>
          </p:cNvGraphicFramePr>
          <p:nvPr>
            <p:ph sz="half" idx="1"/>
            <p:extLst>
              <p:ext uri="{D42A27DB-BD31-4B8C-83A1-F6EECF244321}">
                <p14:modId xmlns:p14="http://schemas.microsoft.com/office/powerpoint/2010/main" val="234539435"/>
              </p:ext>
            </p:extLst>
          </p:nvPr>
        </p:nvGraphicFramePr>
        <p:xfrm>
          <a:off x="735235"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zh-CN" altLang="en-US" sz="1400" dirty="0">
                          <a:latin typeface="Gill Sans MT" panose="020B0502020104020203" pitchFamily="34" charset="0"/>
                          <a:ea typeface="Microsoft YaHei" panose="020B0503020204020204" pitchFamily="34" charset="-122"/>
                        </a:rPr>
                        <a:t>每</a:t>
                      </a:r>
                      <a:r>
                        <a:rPr lang="en-US" altLang="zh-CN" sz="1400" dirty="0">
                          <a:latin typeface="Gill Sans MT" panose="020B0502020104020203" pitchFamily="34" charset="0"/>
                          <a:ea typeface="Microsoft YaHei" panose="020B0503020204020204" pitchFamily="34" charset="-122"/>
                        </a:rPr>
                        <a:t>NVLink</a:t>
                      </a:r>
                      <a:r>
                        <a:rPr lang="zh-CN" altLang="en-US" sz="1400" dirty="0">
                          <a:latin typeface="Gill Sans MT" panose="020B0502020104020203" pitchFamily="34" charset="0"/>
                          <a:ea typeface="Microsoft YaHei" panose="020B0503020204020204" pitchFamily="34" charset="-122"/>
                        </a:rPr>
                        <a:t>双向带宽</a:t>
                      </a:r>
                    </a:p>
                  </a:txBody>
                  <a:tcPr anchor="ctr"/>
                </a:tc>
                <a:tc>
                  <a:txBody>
                    <a:bodyPr/>
                    <a:lstStyle/>
                    <a:p>
                      <a:r>
                        <a:rPr lang="en-US" altLang="zh-CN" sz="1400" dirty="0">
                          <a:latin typeface="Gill Sans MT" panose="020B0502020104020203" pitchFamily="34" charset="0"/>
                          <a:ea typeface="Microsoft YaHei" panose="020B0503020204020204" pitchFamily="34" charset="-122"/>
                        </a:rPr>
                        <a:t>51.5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NRZ Lane Rate (x8 per NVLink)</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a:latin typeface="Gill Sans MT" panose="020B0502020104020203" pitchFamily="34" charset="0"/>
                          <a:ea typeface="Microsoft YaHei" panose="020B0503020204020204" pitchFamily="34" charset="-122"/>
                        </a:rPr>
                        <a:t>Transistors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 Billion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Process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TSMC 12FFN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Die Size</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106 mm^2</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graphicFrame>
        <p:nvGraphicFramePr>
          <p:cNvPr id="6" name="内容占位符 5">
            <a:extLst>
              <a:ext uri="{FF2B5EF4-FFF2-40B4-BE49-F238E27FC236}">
                <a16:creationId xmlns:a16="http://schemas.microsoft.com/office/drawing/2014/main" id="{485AC22B-B26B-804D-870C-4FB38264FE89}"/>
              </a:ext>
            </a:extLst>
          </p:cNvPr>
          <p:cNvGraphicFramePr>
            <a:graphicFrameLocks/>
          </p:cNvGraphicFramePr>
          <p:nvPr>
            <p:extLst>
              <p:ext uri="{D42A27DB-BD31-4B8C-83A1-F6EECF244321}">
                <p14:modId xmlns:p14="http://schemas.microsoft.com/office/powerpoint/2010/main" val="779106373"/>
              </p:ext>
            </p:extLst>
          </p:nvPr>
        </p:nvGraphicFramePr>
        <p:xfrm>
          <a:off x="6386413"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en-US" altLang="zh-CN" sz="1400" dirty="0">
                          <a:latin typeface="Gill Sans MT" panose="020B0502020104020203" pitchFamily="34" charset="0"/>
                          <a:ea typeface="Microsoft YaHei" panose="020B0503020204020204" pitchFamily="34" charset="-122"/>
                        </a:rPr>
                        <a:t>Bidirectional Aggregate Bandwidth</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928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NVLink Ports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err="1">
                          <a:latin typeface="Gill Sans MT" panose="020B0502020104020203" pitchFamily="34" charset="0"/>
                          <a:ea typeface="Microsoft YaHei" panose="020B0503020204020204" pitchFamily="34" charset="-122"/>
                        </a:rPr>
                        <a:t>Mgmt</a:t>
                      </a:r>
                      <a:r>
                        <a:rPr lang="en-US" altLang="zh-CN" sz="1400" dirty="0">
                          <a:latin typeface="Gill Sans MT" panose="020B0502020104020203" pitchFamily="34" charset="0"/>
                          <a:ea typeface="Microsoft YaHei" panose="020B0503020204020204" pitchFamily="34" charset="-122"/>
                        </a:rPr>
                        <a:t> Port (config, maintenance, errors)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PCIe</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LD/ST BW Efficiency (128B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80.0%</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Copy Engine BW Efficiency (256B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88.9%</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pic>
        <p:nvPicPr>
          <p:cNvPr id="7" name="图片 6">
            <a:extLst>
              <a:ext uri="{FF2B5EF4-FFF2-40B4-BE49-F238E27FC236}">
                <a16:creationId xmlns:a16="http://schemas.microsoft.com/office/drawing/2014/main" id="{88FF64DB-C2DF-DF45-9578-9588D08B1C1C}"/>
              </a:ext>
            </a:extLst>
          </p:cNvPr>
          <p:cNvPicPr>
            <a:picLocks noChangeAspect="1"/>
          </p:cNvPicPr>
          <p:nvPr/>
        </p:nvPicPr>
        <p:blipFill>
          <a:blip r:embed="rId2"/>
          <a:stretch>
            <a:fillRect/>
          </a:stretch>
        </p:blipFill>
        <p:spPr>
          <a:xfrm>
            <a:off x="735235" y="1484784"/>
            <a:ext cx="10644701" cy="2250594"/>
          </a:xfrm>
          <a:prstGeom prst="rect">
            <a:avLst/>
          </a:prstGeom>
        </p:spPr>
      </p:pic>
    </p:spTree>
    <p:extLst>
      <p:ext uri="{BB962C8B-B14F-4D97-AF65-F5344CB8AC3E}">
        <p14:creationId xmlns:p14="http://schemas.microsoft.com/office/powerpoint/2010/main" val="3512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747401B-C68D-B449-B1DA-20CFEBAF04FB}"/>
              </a:ext>
            </a:extLst>
          </p:cNvPr>
          <p:cNvSpPr>
            <a:spLocks noGrp="1"/>
          </p:cNvSpPr>
          <p:nvPr>
            <p:ph type="title"/>
          </p:nvPr>
        </p:nvSpPr>
        <p:spPr/>
        <p:txBody>
          <a:bodyPr/>
          <a:lstStyle/>
          <a:p>
            <a:r>
              <a:rPr lang="en-US" altLang="zh-CN" dirty="0"/>
              <a:t>NVLink4</a:t>
            </a:r>
            <a:r>
              <a:rPr lang="zh-CN" altLang="en-US" dirty="0"/>
              <a:t> </a:t>
            </a:r>
            <a:r>
              <a:rPr lang="en-US" altLang="zh-CN" dirty="0"/>
              <a:t>NVSwitch</a:t>
            </a:r>
            <a:r>
              <a:rPr lang="zh-CN" altLang="en-US" dirty="0"/>
              <a:t> 特点</a:t>
            </a:r>
          </a:p>
        </p:txBody>
      </p:sp>
      <p:sp>
        <p:nvSpPr>
          <p:cNvPr id="7" name="内容占位符 6">
            <a:extLst>
              <a:ext uri="{FF2B5EF4-FFF2-40B4-BE49-F238E27FC236}">
                <a16:creationId xmlns:a16="http://schemas.microsoft.com/office/drawing/2014/main" id="{7F3ADE5A-AB41-874D-9B68-18195FA1BEC2}"/>
              </a:ext>
            </a:extLst>
          </p:cNvPr>
          <p:cNvSpPr>
            <a:spLocks noGrp="1"/>
          </p:cNvSpPr>
          <p:nvPr>
            <p:ph sz="half" idx="1"/>
          </p:nvPr>
        </p:nvSpPr>
        <p:spPr>
          <a:xfrm>
            <a:off x="625773" y="4437112"/>
            <a:ext cx="3240000" cy="2016224"/>
          </a:xfrm>
        </p:spPr>
        <p:txBody>
          <a:bodyPr/>
          <a:lstStyle/>
          <a:p>
            <a:pPr marL="0" indent="0">
              <a:buNone/>
            </a:pPr>
            <a:r>
              <a:rPr lang="zh-CN" altLang="en-US" sz="1800" b="1" dirty="0">
                <a:solidFill>
                  <a:srgbClr val="91D150"/>
                </a:solidFill>
              </a:rPr>
              <a:t>最大 </a:t>
            </a:r>
            <a:r>
              <a:rPr lang="en-US" altLang="zh-CN" sz="1800" b="1" dirty="0">
                <a:solidFill>
                  <a:srgbClr val="91D150"/>
                </a:solidFill>
              </a:rPr>
              <a:t>NVSwitch</a:t>
            </a:r>
            <a:r>
              <a:rPr lang="zh-CN" altLang="en-US" sz="1800" b="1" dirty="0">
                <a:solidFill>
                  <a:srgbClr val="91D150"/>
                </a:solidFill>
              </a:rPr>
              <a:t> 模块</a:t>
            </a:r>
            <a:endParaRPr lang="en-US" altLang="zh-CN" sz="1800" b="1" dirty="0">
              <a:solidFill>
                <a:srgbClr val="91D150"/>
              </a:solidFill>
            </a:endParaRPr>
          </a:p>
          <a:p>
            <a:r>
              <a:rPr lang="en-US" altLang="zh-CN" sz="1400" dirty="0"/>
              <a:t>TSMC 4N process</a:t>
            </a:r>
          </a:p>
          <a:p>
            <a:r>
              <a:rPr lang="en-US" altLang="zh-CN" sz="1400" dirty="0"/>
              <a:t>25.1B transistors</a:t>
            </a:r>
          </a:p>
          <a:p>
            <a:r>
              <a:rPr lang="en-US" altLang="zh-CN" sz="1400" dirty="0"/>
              <a:t>294mm2</a:t>
            </a:r>
          </a:p>
          <a:p>
            <a:r>
              <a:rPr lang="en-US" altLang="zh-CN" sz="1400" dirty="0"/>
              <a:t>50mmX50mm package (2645 balls)</a:t>
            </a:r>
            <a:endParaRPr lang="zh-CN" altLang="en-US" sz="1800" dirty="0"/>
          </a:p>
        </p:txBody>
      </p:sp>
      <p:sp>
        <p:nvSpPr>
          <p:cNvPr id="8" name="内容占位符 6">
            <a:extLst>
              <a:ext uri="{FF2B5EF4-FFF2-40B4-BE49-F238E27FC236}">
                <a16:creationId xmlns:a16="http://schemas.microsoft.com/office/drawing/2014/main" id="{82BB3E19-2BA1-4C4A-9F23-F6F3D8323CF2}"/>
              </a:ext>
            </a:extLst>
          </p:cNvPr>
          <p:cNvSpPr txBox="1">
            <a:spLocks/>
          </p:cNvSpPr>
          <p:nvPr/>
        </p:nvSpPr>
        <p:spPr>
          <a:xfrm>
            <a:off x="4407627"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最高的带宽</a:t>
            </a:r>
          </a:p>
          <a:p>
            <a:r>
              <a:rPr lang="en-US" altLang="zh-CN" sz="1400" dirty="0"/>
              <a:t>64 NVLink4 ports (x2 per</a:t>
            </a:r>
            <a:r>
              <a:rPr lang="zh-CN" altLang="en-US" sz="1400" dirty="0"/>
              <a:t> </a:t>
            </a:r>
            <a:r>
              <a:rPr lang="en-US" altLang="zh-CN" sz="1400" dirty="0"/>
              <a:t>NVLink)</a:t>
            </a:r>
          </a:p>
          <a:p>
            <a:r>
              <a:rPr lang="en-US" sz="1400" dirty="0"/>
              <a:t>3.2TB/s full</a:t>
            </a:r>
            <a:r>
              <a:rPr lang="en-US" altLang="zh-CN" sz="1400" dirty="0"/>
              <a:t>-</a:t>
            </a:r>
            <a:r>
              <a:rPr lang="en-US" sz="1400" dirty="0"/>
              <a:t>duplex bandwidth</a:t>
            </a:r>
          </a:p>
          <a:p>
            <a:r>
              <a:rPr lang="en-US" sz="1400" dirty="0"/>
              <a:t>50Gbaud PAM4 diff-pair signaling</a:t>
            </a:r>
          </a:p>
          <a:p>
            <a:r>
              <a:rPr lang="en-US" sz="1400" dirty="0"/>
              <a:t>All ports</a:t>
            </a:r>
            <a:r>
              <a:rPr lang="zh-CN" altLang="en-US" sz="1400" dirty="0"/>
              <a:t> </a:t>
            </a:r>
            <a:r>
              <a:rPr lang="en-US" sz="1400" dirty="0"/>
              <a:t>NVLink</a:t>
            </a:r>
            <a:r>
              <a:rPr lang="zh-CN" altLang="en-US" sz="1400" dirty="0"/>
              <a:t> </a:t>
            </a:r>
            <a:r>
              <a:rPr lang="en-US" sz="1400" dirty="0"/>
              <a:t>Network capable</a:t>
            </a:r>
          </a:p>
        </p:txBody>
      </p:sp>
      <p:sp>
        <p:nvSpPr>
          <p:cNvPr id="9" name="内容占位符 6">
            <a:extLst>
              <a:ext uri="{FF2B5EF4-FFF2-40B4-BE49-F238E27FC236}">
                <a16:creationId xmlns:a16="http://schemas.microsoft.com/office/drawing/2014/main" id="{CD00364E-BA6F-DD42-8225-194F6C450FF4}"/>
              </a:ext>
            </a:extLst>
          </p:cNvPr>
          <p:cNvSpPr txBox="1">
            <a:spLocks/>
          </p:cNvSpPr>
          <p:nvPr/>
        </p:nvSpPr>
        <p:spPr>
          <a:xfrm>
            <a:off x="8189480"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新能力</a:t>
            </a:r>
          </a:p>
          <a:p>
            <a:r>
              <a:rPr lang="en-US" sz="1400" dirty="0"/>
              <a:t>400GFLOPS of FP32 SHARP</a:t>
            </a:r>
          </a:p>
          <a:p>
            <a:r>
              <a:rPr lang="en-US" sz="1400" dirty="0"/>
              <a:t>NVLink</a:t>
            </a:r>
            <a:r>
              <a:rPr lang="zh-CN" altLang="en-US" sz="1400" dirty="0"/>
              <a:t> </a:t>
            </a:r>
            <a:r>
              <a:rPr lang="en-US" sz="1400" dirty="0"/>
              <a:t>Network management,</a:t>
            </a:r>
            <a:r>
              <a:rPr lang="zh-CN" altLang="en-US" sz="1400" dirty="0"/>
              <a:t> </a:t>
            </a:r>
            <a:r>
              <a:rPr lang="en-US" altLang="zh-CN" sz="1400" dirty="0"/>
              <a:t>S</a:t>
            </a:r>
            <a:r>
              <a:rPr lang="en-US" sz="1400" dirty="0"/>
              <a:t>ecurity and telemetry engines</a:t>
            </a:r>
          </a:p>
        </p:txBody>
      </p:sp>
      <p:pic>
        <p:nvPicPr>
          <p:cNvPr id="11" name="图片 10">
            <a:extLst>
              <a:ext uri="{FF2B5EF4-FFF2-40B4-BE49-F238E27FC236}">
                <a16:creationId xmlns:a16="http://schemas.microsoft.com/office/drawing/2014/main" id="{0F49350E-0AF3-0641-91DE-C79967B11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1268760"/>
            <a:ext cx="6580577" cy="3092963"/>
          </a:xfrm>
          <a:prstGeom prst="rect">
            <a:avLst/>
          </a:prstGeom>
        </p:spPr>
      </p:pic>
    </p:spTree>
    <p:extLst>
      <p:ext uri="{BB962C8B-B14F-4D97-AF65-F5344CB8AC3E}">
        <p14:creationId xmlns:p14="http://schemas.microsoft.com/office/powerpoint/2010/main" val="27649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A59E-13AD-5E44-8E4C-CADC79695396}"/>
              </a:ext>
            </a:extLst>
          </p:cNvPr>
          <p:cNvSpPr>
            <a:spLocks noGrp="1"/>
          </p:cNvSpPr>
          <p:nvPr>
            <p:ph type="title"/>
          </p:nvPr>
        </p:nvSpPr>
        <p:spPr/>
        <p:txBody>
          <a:bodyPr/>
          <a:lstStyle/>
          <a:p>
            <a:r>
              <a:rPr lang="en-US" altLang="zh-CN" dirty="0"/>
              <a:t>NVSwitch</a:t>
            </a:r>
            <a:r>
              <a:rPr lang="zh-CN" altLang="en-US" dirty="0"/>
              <a:t> </a:t>
            </a:r>
            <a:r>
              <a:rPr lang="en-US" altLang="zh-CN" dirty="0"/>
              <a:t>Block</a:t>
            </a:r>
            <a:endParaRPr lang="zh-CN" altLang="en-US" dirty="0"/>
          </a:p>
        </p:txBody>
      </p:sp>
      <p:sp>
        <p:nvSpPr>
          <p:cNvPr id="11" name="内容占位符 10">
            <a:extLst>
              <a:ext uri="{FF2B5EF4-FFF2-40B4-BE49-F238E27FC236}">
                <a16:creationId xmlns:a16="http://schemas.microsoft.com/office/drawing/2014/main" id="{8BFDAA7D-0A8D-FA48-8806-FB47667D02F9}"/>
              </a:ext>
            </a:extLst>
          </p:cNvPr>
          <p:cNvSpPr>
            <a:spLocks noGrp="1"/>
          </p:cNvSpPr>
          <p:nvPr>
            <p:ph sz="half" idx="1"/>
          </p:nvPr>
        </p:nvSpPr>
        <p:spPr/>
        <p:txBody>
          <a:bodyPr/>
          <a:lstStyle/>
          <a:p>
            <a:endParaRPr lang="zh-CN" altLang="en-US" dirty="0"/>
          </a:p>
        </p:txBody>
      </p:sp>
      <p:pic>
        <p:nvPicPr>
          <p:cNvPr id="5" name="图片 4">
            <a:extLst>
              <a:ext uri="{FF2B5EF4-FFF2-40B4-BE49-F238E27FC236}">
                <a16:creationId xmlns:a16="http://schemas.microsoft.com/office/drawing/2014/main" id="{1C7B0B12-DC51-FA46-878A-5D0766803183}"/>
              </a:ext>
            </a:extLst>
          </p:cNvPr>
          <p:cNvPicPr>
            <a:picLocks noChangeAspect="1"/>
          </p:cNvPicPr>
          <p:nvPr/>
        </p:nvPicPr>
        <p:blipFill>
          <a:blip r:embed="rId2"/>
          <a:stretch>
            <a:fillRect/>
          </a:stretch>
        </p:blipFill>
        <p:spPr>
          <a:xfrm>
            <a:off x="2569989" y="2060848"/>
            <a:ext cx="8757835" cy="4474651"/>
          </a:xfrm>
          <a:prstGeom prst="rect">
            <a:avLst/>
          </a:prstGeom>
        </p:spPr>
      </p:pic>
    </p:spTree>
    <p:extLst>
      <p:ext uri="{BB962C8B-B14F-4D97-AF65-F5344CB8AC3E}">
        <p14:creationId xmlns:p14="http://schemas.microsoft.com/office/powerpoint/2010/main" val="176299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C349-233B-4546-9548-CBD99C4F90A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A95683-BF56-6B42-A415-804E5A32738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6C4CF99-6F60-1B4D-9894-D381B87E15D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30216E6-8940-CE40-AFC0-A652720E8962}"/>
              </a:ext>
            </a:extLst>
          </p:cNvPr>
          <p:cNvPicPr>
            <a:picLocks noChangeAspect="1"/>
          </p:cNvPicPr>
          <p:nvPr/>
        </p:nvPicPr>
        <p:blipFill>
          <a:blip r:embed="rId2"/>
          <a:stretch>
            <a:fillRect/>
          </a:stretch>
        </p:blipFill>
        <p:spPr>
          <a:xfrm>
            <a:off x="-1" y="218517"/>
            <a:ext cx="12196763" cy="6420966"/>
          </a:xfrm>
          <a:prstGeom prst="rect">
            <a:avLst/>
          </a:prstGeom>
        </p:spPr>
      </p:pic>
    </p:spTree>
    <p:extLst>
      <p:ext uri="{BB962C8B-B14F-4D97-AF65-F5344CB8AC3E}">
        <p14:creationId xmlns:p14="http://schemas.microsoft.com/office/powerpoint/2010/main" val="89394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77919-C67B-E645-B199-9286C4FC24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82887B-A0C5-B84C-8DD3-AC3A5D4CB17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AA19B88-B7A3-7C42-B325-D7901CD9FF2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7190829-9EE8-8243-8880-52288E91DEEB}"/>
              </a:ext>
            </a:extLst>
          </p:cNvPr>
          <p:cNvPicPr>
            <a:picLocks noChangeAspect="1"/>
          </p:cNvPicPr>
          <p:nvPr/>
        </p:nvPicPr>
        <p:blipFill>
          <a:blip r:embed="rId2"/>
          <a:stretch>
            <a:fillRect/>
          </a:stretch>
        </p:blipFill>
        <p:spPr>
          <a:xfrm>
            <a:off x="-1" y="364739"/>
            <a:ext cx="12196763" cy="6128522"/>
          </a:xfrm>
          <a:prstGeom prst="rect">
            <a:avLst/>
          </a:prstGeom>
        </p:spPr>
      </p:pic>
    </p:spTree>
    <p:extLst>
      <p:ext uri="{BB962C8B-B14F-4D97-AF65-F5344CB8AC3E}">
        <p14:creationId xmlns:p14="http://schemas.microsoft.com/office/powerpoint/2010/main" val="376583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889BC-A1F5-3344-8B91-61E54583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2E8F81F-71D4-4744-BDED-990D72568E2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0C47386-995C-F14D-814D-565C393E4F2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E810239-25B7-B841-A573-6DDFDA5F4319}"/>
              </a:ext>
            </a:extLst>
          </p:cNvPr>
          <p:cNvPicPr>
            <a:picLocks noChangeAspect="1"/>
          </p:cNvPicPr>
          <p:nvPr/>
        </p:nvPicPr>
        <p:blipFill>
          <a:blip r:embed="rId2"/>
          <a:stretch>
            <a:fillRect/>
          </a:stretch>
        </p:blipFill>
        <p:spPr>
          <a:xfrm>
            <a:off x="-1" y="367504"/>
            <a:ext cx="12196763" cy="6122992"/>
          </a:xfrm>
          <a:prstGeom prst="rect">
            <a:avLst/>
          </a:prstGeom>
        </p:spPr>
      </p:pic>
    </p:spTree>
    <p:extLst>
      <p:ext uri="{BB962C8B-B14F-4D97-AF65-F5344CB8AC3E}">
        <p14:creationId xmlns:p14="http://schemas.microsoft.com/office/powerpoint/2010/main" val="18780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72C4-6998-FB42-A66C-0C0275DA886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1CDD6F-E8C0-6649-A578-4D944453280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28100B5-C613-3148-AA70-D97B45917C9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776BD89-7D4B-5748-83F4-C4D0E0A70BC1}"/>
              </a:ext>
            </a:extLst>
          </p:cNvPr>
          <p:cNvPicPr>
            <a:picLocks noChangeAspect="1"/>
          </p:cNvPicPr>
          <p:nvPr/>
        </p:nvPicPr>
        <p:blipFill>
          <a:blip r:embed="rId2"/>
          <a:stretch>
            <a:fillRect/>
          </a:stretch>
        </p:blipFill>
        <p:spPr>
          <a:xfrm>
            <a:off x="-1" y="446619"/>
            <a:ext cx="12196763" cy="5964762"/>
          </a:xfrm>
          <a:prstGeom prst="rect">
            <a:avLst/>
          </a:prstGeom>
        </p:spPr>
      </p:pic>
    </p:spTree>
    <p:extLst>
      <p:ext uri="{BB962C8B-B14F-4D97-AF65-F5344CB8AC3E}">
        <p14:creationId xmlns:p14="http://schemas.microsoft.com/office/powerpoint/2010/main" val="236466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4B96E-0523-804D-A1D1-0407085A3B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B9E60D3-9C95-A040-B182-1898B5F9B64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05EAB4B-AB20-EE4D-A038-166E9353E37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4B44E09-C91F-0248-A51B-9D4C190BD2C3}"/>
              </a:ext>
            </a:extLst>
          </p:cNvPr>
          <p:cNvPicPr>
            <a:picLocks noChangeAspect="1"/>
          </p:cNvPicPr>
          <p:nvPr/>
        </p:nvPicPr>
        <p:blipFill>
          <a:blip r:embed="rId2"/>
          <a:stretch>
            <a:fillRect/>
          </a:stretch>
        </p:blipFill>
        <p:spPr>
          <a:xfrm>
            <a:off x="-1" y="394683"/>
            <a:ext cx="12196763" cy="6068633"/>
          </a:xfrm>
          <a:prstGeom prst="rect">
            <a:avLst/>
          </a:prstGeom>
        </p:spPr>
      </p:pic>
    </p:spTree>
    <p:extLst>
      <p:ext uri="{BB962C8B-B14F-4D97-AF65-F5344CB8AC3E}">
        <p14:creationId xmlns:p14="http://schemas.microsoft.com/office/powerpoint/2010/main" val="57738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8CE-55D1-874F-B135-7ACB3BEEAA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4B4688F-9EC6-924C-95EE-C84F9A3E2AB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D3EEBA1-610B-6744-A63F-D34BE383136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10E0A3F-655D-CA4A-A349-DBA09DC7514C}"/>
              </a:ext>
            </a:extLst>
          </p:cNvPr>
          <p:cNvPicPr>
            <a:picLocks noChangeAspect="1"/>
          </p:cNvPicPr>
          <p:nvPr/>
        </p:nvPicPr>
        <p:blipFill>
          <a:blip r:embed="rId2"/>
          <a:stretch>
            <a:fillRect/>
          </a:stretch>
        </p:blipFill>
        <p:spPr>
          <a:xfrm>
            <a:off x="-1" y="354441"/>
            <a:ext cx="12196763" cy="6149117"/>
          </a:xfrm>
          <a:prstGeom prst="rect">
            <a:avLst/>
          </a:prstGeom>
        </p:spPr>
      </p:pic>
    </p:spTree>
    <p:extLst>
      <p:ext uri="{BB962C8B-B14F-4D97-AF65-F5344CB8AC3E}">
        <p14:creationId xmlns:p14="http://schemas.microsoft.com/office/powerpoint/2010/main" val="194071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25A61-17E4-6841-8E43-A01F74062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7D7BDB-843C-7C40-90A7-8DB3ABBB63C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F105DD0-B1CE-A94D-A355-BE160AE149D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C6ECCFA-5D78-7848-9AFC-114BF64A8B06}"/>
              </a:ext>
            </a:extLst>
          </p:cNvPr>
          <p:cNvPicPr>
            <a:picLocks noChangeAspect="1"/>
          </p:cNvPicPr>
          <p:nvPr/>
        </p:nvPicPr>
        <p:blipFill>
          <a:blip r:embed="rId2"/>
          <a:stretch>
            <a:fillRect/>
          </a:stretch>
        </p:blipFill>
        <p:spPr>
          <a:xfrm>
            <a:off x="-1" y="397347"/>
            <a:ext cx="12196763" cy="6063305"/>
          </a:xfrm>
          <a:prstGeom prst="rect">
            <a:avLst/>
          </a:prstGeom>
        </p:spPr>
      </p:pic>
    </p:spTree>
    <p:extLst>
      <p:ext uri="{BB962C8B-B14F-4D97-AF65-F5344CB8AC3E}">
        <p14:creationId xmlns:p14="http://schemas.microsoft.com/office/powerpoint/2010/main" val="2543719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7E525-950E-A948-B74C-153C2FA794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BFF796-86F4-464D-88E6-CAE627DEDCA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6E57543-4F6F-E945-8A6A-62667D55A29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B9AD02A-55B6-E744-A0D3-76FFCB9212AC}"/>
              </a:ext>
            </a:extLst>
          </p:cNvPr>
          <p:cNvPicPr>
            <a:picLocks noChangeAspect="1"/>
          </p:cNvPicPr>
          <p:nvPr/>
        </p:nvPicPr>
        <p:blipFill>
          <a:blip r:embed="rId2"/>
          <a:stretch>
            <a:fillRect/>
          </a:stretch>
        </p:blipFill>
        <p:spPr>
          <a:xfrm>
            <a:off x="-1" y="351788"/>
            <a:ext cx="12196763" cy="6154423"/>
          </a:xfrm>
          <a:prstGeom prst="rect">
            <a:avLst/>
          </a:prstGeom>
        </p:spPr>
      </p:pic>
    </p:spTree>
    <p:extLst>
      <p:ext uri="{BB962C8B-B14F-4D97-AF65-F5344CB8AC3E}">
        <p14:creationId xmlns:p14="http://schemas.microsoft.com/office/powerpoint/2010/main" val="414993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C2CD1E-29AC-BE4A-A076-4620C64217B7}"/>
              </a:ext>
            </a:extLst>
          </p:cNvPr>
          <p:cNvPicPr>
            <a:picLocks noChangeAspect="1"/>
          </p:cNvPicPr>
          <p:nvPr/>
        </p:nvPicPr>
        <p:blipFill>
          <a:blip r:embed="rId2"/>
          <a:stretch>
            <a:fillRect/>
          </a:stretch>
        </p:blipFill>
        <p:spPr>
          <a:xfrm>
            <a:off x="337741" y="1052736"/>
            <a:ext cx="11745255" cy="5197702"/>
          </a:xfrm>
          <a:prstGeom prst="rect">
            <a:avLst/>
          </a:prstGeom>
        </p:spPr>
      </p:pic>
    </p:spTree>
    <p:extLst>
      <p:ext uri="{BB962C8B-B14F-4D97-AF65-F5344CB8AC3E}">
        <p14:creationId xmlns:p14="http://schemas.microsoft.com/office/powerpoint/2010/main" val="174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06D95-AFE4-A84A-93D7-A94ADD32CF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EF92E2-B34B-1D42-9616-77DDAC81B94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851F96A-D1EF-5140-8220-1D50E3399EA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C289F73-DCE9-A44D-9C38-42947B2A079C}"/>
              </a:ext>
            </a:extLst>
          </p:cNvPr>
          <p:cNvPicPr>
            <a:picLocks noChangeAspect="1"/>
          </p:cNvPicPr>
          <p:nvPr/>
        </p:nvPicPr>
        <p:blipFill>
          <a:blip r:embed="rId2"/>
          <a:stretch>
            <a:fillRect/>
          </a:stretch>
        </p:blipFill>
        <p:spPr>
          <a:xfrm>
            <a:off x="-1" y="464576"/>
            <a:ext cx="12196763" cy="5928847"/>
          </a:xfrm>
          <a:prstGeom prst="rect">
            <a:avLst/>
          </a:prstGeom>
        </p:spPr>
      </p:pic>
    </p:spTree>
    <p:extLst>
      <p:ext uri="{BB962C8B-B14F-4D97-AF65-F5344CB8AC3E}">
        <p14:creationId xmlns:p14="http://schemas.microsoft.com/office/powerpoint/2010/main" val="316097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的出现</a:t>
            </a:r>
          </a:p>
        </p:txBody>
      </p:sp>
    </p:spTree>
    <p:extLst>
      <p:ext uri="{BB962C8B-B14F-4D97-AF65-F5344CB8AC3E}">
        <p14:creationId xmlns:p14="http://schemas.microsoft.com/office/powerpoint/2010/main" val="404311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72858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59B9C7-2BE0-C644-A06B-30A792B2A59B}"/>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rotWithShape="1">
          <a:blip r:embed="rId2"/>
          <a:srcRect t="15231"/>
          <a:stretch/>
        </p:blipFill>
        <p:spPr>
          <a:xfrm>
            <a:off x="518433" y="1268760"/>
            <a:ext cx="11173875" cy="5209998"/>
          </a:xfrm>
          <a:prstGeom prst="rect">
            <a:avLst/>
          </a:prstGeom>
        </p:spPr>
      </p:pic>
    </p:spTree>
    <p:extLst>
      <p:ext uri="{BB962C8B-B14F-4D97-AF65-F5344CB8AC3E}">
        <p14:creationId xmlns:p14="http://schemas.microsoft.com/office/powerpoint/2010/main" val="26867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970C8D-34EF-A548-82B5-F4B90DDB68A2}"/>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sp>
        <p:nvSpPr>
          <p:cNvPr id="6" name="内容占位符 5">
            <a:extLst>
              <a:ext uri="{FF2B5EF4-FFF2-40B4-BE49-F238E27FC236}">
                <a16:creationId xmlns:a16="http://schemas.microsoft.com/office/drawing/2014/main" id="{8C2F49CB-6298-0548-91A1-FA0F4A3CEF40}"/>
              </a:ext>
            </a:extLst>
          </p:cNvPr>
          <p:cNvSpPr>
            <a:spLocks noGrp="1"/>
          </p:cNvSpPr>
          <p:nvPr>
            <p:ph sz="half" idx="1"/>
          </p:nvPr>
        </p:nvSpPr>
        <p:spPr>
          <a:xfrm>
            <a:off x="623636" y="1412776"/>
            <a:ext cx="4394626" cy="4608512"/>
          </a:xfrm>
        </p:spPr>
        <p:txBody>
          <a:bodyPr/>
          <a:lstStyle/>
          <a:p>
            <a:r>
              <a:rPr lang="en-US" altLang="zh-CN" dirty="0"/>
              <a:t>NVLink</a:t>
            </a:r>
            <a:r>
              <a:rPr lang="zh-CN" altLang="en-US" dirty="0"/>
              <a:t> </a:t>
            </a:r>
            <a:r>
              <a:rPr lang="en-US" altLang="zh-CN" dirty="0"/>
              <a:t>2.0 </a:t>
            </a:r>
            <a:r>
              <a:rPr lang="zh-CN" altLang="en-US" dirty="0"/>
              <a:t>技术使得单服务器中 </a:t>
            </a:r>
            <a:r>
              <a:rPr lang="en-US" altLang="zh-CN" dirty="0"/>
              <a:t>8 </a:t>
            </a:r>
            <a:r>
              <a:rPr lang="zh-CN" altLang="en-US" dirty="0"/>
              <a:t>个 </a:t>
            </a:r>
            <a:r>
              <a:rPr lang="en-US" altLang="zh-CN" dirty="0"/>
              <a:t>GPU </a:t>
            </a:r>
            <a:r>
              <a:rPr lang="zh-CN" altLang="en-US" dirty="0"/>
              <a:t>无法达到全连接为解决该问题，</a:t>
            </a:r>
            <a:r>
              <a:rPr lang="en-US" altLang="zh-CN" dirty="0"/>
              <a:t>NVIDIA </a:t>
            </a:r>
            <a:r>
              <a:rPr lang="zh-CN" altLang="en-US" dirty="0"/>
              <a:t>在 </a:t>
            </a:r>
            <a:r>
              <a:rPr lang="en-US" altLang="zh-CN" dirty="0"/>
              <a:t>2018 </a:t>
            </a:r>
            <a:r>
              <a:rPr lang="zh-CN" altLang="en-US" dirty="0"/>
              <a:t>年发布了 </a:t>
            </a:r>
            <a:r>
              <a:rPr lang="en-US" altLang="zh-CN" dirty="0"/>
              <a:t>NVSwitch</a:t>
            </a:r>
            <a:r>
              <a:rPr lang="zh-CN" altLang="en-US" dirty="0"/>
              <a:t>，实现了 </a:t>
            </a:r>
            <a:r>
              <a:rPr lang="en-US" altLang="zh-CN" dirty="0"/>
              <a:t>NVLink </a:t>
            </a:r>
            <a:r>
              <a:rPr lang="zh-CN" altLang="en-US" dirty="0"/>
              <a:t>的全连接。</a:t>
            </a:r>
            <a:endParaRPr lang="en-US" altLang="zh-CN" dirty="0"/>
          </a:p>
          <a:p>
            <a:endParaRPr lang="en-US" altLang="zh-CN" dirty="0"/>
          </a:p>
          <a:p>
            <a:r>
              <a:rPr lang="en-US" altLang="zh-CN" dirty="0"/>
              <a:t>NVIDIA NVSwitch </a:t>
            </a:r>
            <a:r>
              <a:rPr lang="zh-CN" altLang="en-US" dirty="0"/>
              <a:t>是首款节点交换架构，可支持单个服务器节点中 </a:t>
            </a:r>
            <a:r>
              <a:rPr lang="en-US" altLang="zh-CN" dirty="0"/>
              <a:t>16 </a:t>
            </a:r>
            <a:r>
              <a:rPr lang="zh-CN" altLang="en-US" dirty="0"/>
              <a:t>个全互联的 </a:t>
            </a:r>
            <a:r>
              <a:rPr lang="en-US" altLang="zh-CN" dirty="0"/>
              <a:t>GPU</a:t>
            </a:r>
            <a:r>
              <a:rPr lang="zh-CN" altLang="en-US" dirty="0"/>
              <a:t>，并可使全部 </a:t>
            </a:r>
            <a:r>
              <a:rPr lang="en-US" altLang="zh-CN" dirty="0"/>
              <a:t>8 </a:t>
            </a:r>
            <a:r>
              <a:rPr lang="zh-CN" altLang="en-US" dirty="0"/>
              <a:t>个 </a:t>
            </a:r>
            <a:r>
              <a:rPr lang="en-US" altLang="zh-CN" dirty="0"/>
              <a:t>GPU </a:t>
            </a:r>
            <a:r>
              <a:rPr lang="zh-CN" altLang="en-US" dirty="0"/>
              <a:t>对分别达到 </a:t>
            </a:r>
            <a:r>
              <a:rPr lang="en-US" altLang="zh-CN" dirty="0"/>
              <a:t>300GB/s </a:t>
            </a:r>
            <a:r>
              <a:rPr lang="zh-CN" altLang="en-US" dirty="0"/>
              <a:t>的速度同时进行通信。</a:t>
            </a:r>
          </a:p>
        </p:txBody>
      </p:sp>
      <p:pic>
        <p:nvPicPr>
          <p:cNvPr id="7" name="图片 6">
            <a:extLst>
              <a:ext uri="{FF2B5EF4-FFF2-40B4-BE49-F238E27FC236}">
                <a16:creationId xmlns:a16="http://schemas.microsoft.com/office/drawing/2014/main" id="{82DAC216-939A-E346-8D2D-17F7DEAFC8E0}"/>
              </a:ext>
            </a:extLst>
          </p:cNvPr>
          <p:cNvPicPr>
            <a:picLocks noChangeAspect="1"/>
          </p:cNvPicPr>
          <p:nvPr/>
        </p:nvPicPr>
        <p:blipFill rotWithShape="1">
          <a:blip r:embed="rId2"/>
          <a:srcRect t="15231" r="49418"/>
          <a:stretch/>
        </p:blipFill>
        <p:spPr>
          <a:xfrm>
            <a:off x="5594325" y="1246110"/>
            <a:ext cx="5651956" cy="5209998"/>
          </a:xfrm>
          <a:prstGeom prst="rect">
            <a:avLst/>
          </a:prstGeom>
        </p:spPr>
      </p:pic>
    </p:spTree>
    <p:extLst>
      <p:ext uri="{BB962C8B-B14F-4D97-AF65-F5344CB8AC3E}">
        <p14:creationId xmlns:p14="http://schemas.microsoft.com/office/powerpoint/2010/main" val="7991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1FA02C-3DE7-614E-AEDD-9409FEBEAF0A}"/>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2565FDDC-3842-1347-AD9E-ABD052FF0BFF}"/>
              </a:ext>
            </a:extLst>
          </p:cNvPr>
          <p:cNvSpPr>
            <a:spLocks noGrp="1"/>
          </p:cNvSpPr>
          <p:nvPr>
            <p:ph sz="half" idx="1"/>
          </p:nvPr>
        </p:nvSpPr>
        <p:spPr/>
        <p:txBody>
          <a:bodyPr/>
          <a:lstStyle/>
          <a:p>
            <a:r>
              <a:rPr lang="en-US" altLang="zh-CN" dirty="0"/>
              <a:t>NVSwitch</a:t>
            </a:r>
            <a:r>
              <a:rPr lang="zh-CN" altLang="en-US" dirty="0"/>
              <a:t> 是一块独立的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的接口。支持 </a:t>
            </a:r>
            <a:r>
              <a:rPr lang="en-US" altLang="zh-CN" dirty="0"/>
              <a:t>NVLink 2.0</a:t>
            </a:r>
            <a:r>
              <a:rPr lang="zh-CN" altLang="en-US" dirty="0"/>
              <a:t>，每个接口均能提供双信道高达</a:t>
            </a:r>
            <a:r>
              <a:rPr lang="en-US" altLang="zh-CN" dirty="0"/>
              <a:t>50GB/s</a:t>
            </a:r>
            <a:r>
              <a:rPr lang="zh-CN" altLang="en-US" dirty="0"/>
              <a:t> 带宽，总计能够提供</a:t>
            </a:r>
            <a:r>
              <a:rPr lang="en-US" altLang="zh-CN" dirty="0"/>
              <a:t>900GB/s</a:t>
            </a:r>
            <a:r>
              <a:rPr lang="zh-CN" altLang="en-US" dirty="0"/>
              <a:t>的带宽。功率</a:t>
            </a:r>
            <a:r>
              <a:rPr lang="en-US" altLang="zh-CN" dirty="0"/>
              <a:t>100w</a:t>
            </a:r>
            <a:r>
              <a:rPr lang="zh-CN" altLang="en-US" dirty="0"/>
              <a:t>，基于台积电</a:t>
            </a:r>
            <a:r>
              <a:rPr lang="en-US" altLang="zh-CN" dirty="0"/>
              <a:t>12nm </a:t>
            </a:r>
            <a:r>
              <a:rPr lang="en-US" altLang="zh-CN" dirty="0" err="1"/>
              <a:t>FinFet</a:t>
            </a:r>
            <a:r>
              <a:rPr lang="en-US" altLang="zh-CN" dirty="0"/>
              <a:t> FFN </a:t>
            </a:r>
            <a:r>
              <a:rPr lang="zh-CN" altLang="en-US" dirty="0"/>
              <a:t>工艺，拥有</a:t>
            </a:r>
            <a:r>
              <a:rPr lang="en-US" altLang="zh-CN" dirty="0"/>
              <a:t>2b</a:t>
            </a:r>
            <a:r>
              <a:rPr lang="zh-CN" altLang="en-US" dirty="0"/>
              <a:t>个晶体管。</a:t>
            </a:r>
          </a:p>
        </p:txBody>
      </p:sp>
      <p:pic>
        <p:nvPicPr>
          <p:cNvPr id="7" name="图片 6">
            <a:extLst>
              <a:ext uri="{FF2B5EF4-FFF2-40B4-BE49-F238E27FC236}">
                <a16:creationId xmlns:a16="http://schemas.microsoft.com/office/drawing/2014/main" id="{F72CCBC1-0238-1A43-89AA-5433240FD339}"/>
              </a:ext>
            </a:extLst>
          </p:cNvPr>
          <p:cNvPicPr>
            <a:picLocks noChangeAspect="1"/>
          </p:cNvPicPr>
          <p:nvPr/>
        </p:nvPicPr>
        <p:blipFill>
          <a:blip r:embed="rId2"/>
          <a:stretch>
            <a:fillRect/>
          </a:stretch>
        </p:blipFill>
        <p:spPr>
          <a:xfrm>
            <a:off x="624302" y="3429000"/>
            <a:ext cx="10970140" cy="2319401"/>
          </a:xfrm>
          <a:prstGeom prst="rect">
            <a:avLst/>
          </a:prstGeom>
        </p:spPr>
      </p:pic>
    </p:spTree>
    <p:extLst>
      <p:ext uri="{BB962C8B-B14F-4D97-AF65-F5344CB8AC3E}">
        <p14:creationId xmlns:p14="http://schemas.microsoft.com/office/powerpoint/2010/main" val="335370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详解</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34834</TotalTime>
  <Words>553</Words>
  <Application>Microsoft Macintosh PowerPoint</Application>
  <PresentationFormat>自定义</PresentationFormat>
  <Paragraphs>105</Paragraphs>
  <Slides>26</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26</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NVLink 发展</vt:lpstr>
      <vt:lpstr>NVLink 与 NVSwitch 相关的服务器</vt:lpstr>
      <vt:lpstr>NVLink 与 NVSwitch 相关的服务器</vt:lpstr>
      <vt:lpstr>第一代 NVSwitch</vt:lpstr>
      <vt:lpstr>PowerPoint 演示文稿</vt:lpstr>
      <vt:lpstr>第一代 NVSwitch</vt:lpstr>
      <vt:lpstr>第一代 NVSwitch</vt:lpstr>
      <vt:lpstr>NVLink2 NVSwitch 特点</vt:lpstr>
      <vt:lpstr>NVLink4 NVSwitch 特点</vt:lpstr>
      <vt:lpstr>NVSwitch Block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5852</cp:revision>
  <dcterms:created xsi:type="dcterms:W3CDTF">2015-01-14T10:38:57Z</dcterms:created>
  <dcterms:modified xsi:type="dcterms:W3CDTF">2023-05-21T15:27:39Z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